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312" r:id="rId3"/>
    <p:sldId id="29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79" r:id="rId14"/>
    <p:sldId id="281" r:id="rId15"/>
    <p:sldId id="284" r:id="rId16"/>
    <p:sldId id="283" r:id="rId17"/>
    <p:sldId id="285" r:id="rId18"/>
    <p:sldId id="287" r:id="rId19"/>
    <p:sldId id="298" r:id="rId20"/>
    <p:sldId id="299" r:id="rId21"/>
    <p:sldId id="300" r:id="rId22"/>
    <p:sldId id="301" r:id="rId23"/>
    <p:sldId id="302" r:id="rId24"/>
    <p:sldId id="303" r:id="rId25"/>
    <p:sldId id="294" r:id="rId26"/>
    <p:sldId id="304" r:id="rId27"/>
    <p:sldId id="306" r:id="rId28"/>
    <p:sldId id="307" r:id="rId29"/>
    <p:sldId id="308" r:id="rId30"/>
    <p:sldId id="311" r:id="rId31"/>
    <p:sldId id="313" r:id="rId32"/>
    <p:sldId id="314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68D39-68FF-E44E-8404-6A8629828D3E}" type="datetimeFigureOut">
              <a:t>14/09/18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D69EC-8706-E144-A72C-88A7D192F8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88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a1</a:t>
            </a:r>
            <a:r>
              <a:rPr lang="en-US" baseline="0"/>
              <a:t> is weak br under assumption that b1 is rational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69EC-8706-E144-A72C-88A7D192F88D}" type="slidenum"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86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69EC-8706-E144-A72C-88A7D192F88D}" type="slidenum"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4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7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8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6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7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5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5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9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8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2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5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678D5-1139-2448-9AFF-10575BFB208E}" type="datetimeFigureOut">
              <a:rPr lang="en-US" smtClean="0"/>
              <a:t>13/09/18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CC6C2-3812-1743-9C17-E43382D45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Revision Theory for Stretegic Interaction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340333"/>
          </a:xfrm>
        </p:spPr>
        <p:txBody>
          <a:bodyPr numCol="2">
            <a:normAutofit fontScale="85000" lnSpcReduction="20000"/>
          </a:bodyPr>
          <a:lstStyle/>
          <a:p>
            <a:r>
              <a:rPr lang="en-US" sz="2400" dirty="0" smtClean="0"/>
              <a:t>Riccardo </a:t>
            </a:r>
            <a:r>
              <a:rPr lang="en-US" sz="2400" dirty="0" err="1" smtClean="0"/>
              <a:t>Bruni</a:t>
            </a:r>
            <a:endParaRPr lang="en-US" sz="2400" dirty="0"/>
          </a:p>
          <a:p>
            <a:r>
              <a:rPr lang="en-US" sz="2400" dirty="0" err="1" smtClean="0"/>
              <a:t>Università</a:t>
            </a:r>
            <a:r>
              <a:rPr lang="en-US" sz="2400" dirty="0" smtClean="0"/>
              <a:t> di Firenze</a:t>
            </a:r>
          </a:p>
          <a:p>
            <a:r>
              <a:rPr lang="en-US" sz="2400" dirty="0" smtClean="0"/>
              <a:t>Dept. of Philosophy</a:t>
            </a:r>
          </a:p>
          <a:p>
            <a:endParaRPr lang="en-US" sz="2400" dirty="0"/>
          </a:p>
          <a:p>
            <a:r>
              <a:rPr lang="en-US" sz="2400" dirty="0" smtClean="0"/>
              <a:t>Giacomo Sillari</a:t>
            </a:r>
          </a:p>
          <a:p>
            <a:r>
              <a:rPr lang="en-US" sz="2400" dirty="0" smtClean="0"/>
              <a:t>LUISS Guido </a:t>
            </a:r>
            <a:r>
              <a:rPr lang="en-US" sz="2400" dirty="0" err="1" smtClean="0"/>
              <a:t>Carli</a:t>
            </a:r>
            <a:r>
              <a:rPr lang="en-US" sz="2400" dirty="0" smtClean="0"/>
              <a:t>, Rome</a:t>
            </a:r>
          </a:p>
          <a:p>
            <a:r>
              <a:rPr lang="en-US" sz="2400" dirty="0" smtClean="0"/>
              <a:t>Dept. of Political Science</a:t>
            </a:r>
          </a:p>
          <a:p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63503" y="5226532"/>
            <a:ext cx="5889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Bayes-by-the-Sea, Ancona 14 settembre 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5192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Rationality</a:t>
            </a:r>
            <a:endParaRPr lang="en-US" dirty="0"/>
          </a:p>
        </p:txBody>
      </p:sp>
      <p:pic>
        <p:nvPicPr>
          <p:cNvPr id="7" name="Content Placeholder 6" descr="Screen Shot 2014-07-27 at 06.09.56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79" b="-46179"/>
          <a:stretch>
            <a:fillRect/>
          </a:stretch>
        </p:blipFill>
        <p:spPr>
          <a:xfrm>
            <a:off x="457200" y="1417638"/>
            <a:ext cx="3794408" cy="452596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Players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 </a:t>
            </a:r>
            <a:r>
              <a:rPr lang="en-US" dirty="0" smtClean="0"/>
              <a:t>maximize their payoffs</a:t>
            </a:r>
          </a:p>
          <a:p>
            <a:r>
              <a:rPr lang="en-US" dirty="0" smtClean="0"/>
              <a:t>An action is </a:t>
            </a:r>
            <a:r>
              <a:rPr lang="en-US" i="1" dirty="0" smtClean="0"/>
              <a:t>rational</a:t>
            </a:r>
            <a:r>
              <a:rPr lang="en-US" dirty="0" smtClean="0"/>
              <a:t> if it is payoff-maximizing</a:t>
            </a:r>
          </a:p>
          <a:p>
            <a:r>
              <a:rPr lang="en-US" dirty="0" smtClean="0"/>
              <a:t>In order to determine what’s rational for </a:t>
            </a:r>
            <a:r>
              <a:rPr lang="en-US" i="1" dirty="0" smtClean="0"/>
              <a:t>A</a:t>
            </a:r>
            <a:r>
              <a:rPr lang="en-US" dirty="0" smtClean="0"/>
              <a:t>, one needs to know what’s rational for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dirty="0" err="1" smtClean="0"/>
              <a:t>viceversa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82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Rationality</a:t>
            </a:r>
            <a:endParaRPr lang="en-US" dirty="0"/>
          </a:p>
        </p:txBody>
      </p:sp>
      <p:pic>
        <p:nvPicPr>
          <p:cNvPr id="7" name="Content Placeholder 6" descr="Screen Shot 2014-07-27 at 06.09.56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79" b="-46179"/>
          <a:stretch>
            <a:fillRect/>
          </a:stretch>
        </p:blipFill>
        <p:spPr>
          <a:xfrm>
            <a:off x="457200" y="1417638"/>
            <a:ext cx="3794408" cy="452596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Players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 </a:t>
            </a:r>
            <a:r>
              <a:rPr lang="en-US" dirty="0" smtClean="0"/>
              <a:t>maximize their payoffs</a:t>
            </a:r>
          </a:p>
          <a:p>
            <a:r>
              <a:rPr lang="en-US" dirty="0" smtClean="0"/>
              <a:t>An action is </a:t>
            </a:r>
            <a:r>
              <a:rPr lang="en-US" i="1" dirty="0" smtClean="0"/>
              <a:t>rational</a:t>
            </a:r>
            <a:r>
              <a:rPr lang="en-US" dirty="0" smtClean="0"/>
              <a:t> if it is payoff-maximizing</a:t>
            </a:r>
          </a:p>
          <a:p>
            <a:r>
              <a:rPr lang="en-US" dirty="0" smtClean="0"/>
              <a:t>In order to determine what’s rational for </a:t>
            </a:r>
            <a:r>
              <a:rPr lang="en-US" i="1" dirty="0" smtClean="0"/>
              <a:t>A</a:t>
            </a:r>
            <a:r>
              <a:rPr lang="en-US" dirty="0" smtClean="0"/>
              <a:t>, one needs to know what’s rational for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dirty="0" err="1" smtClean="0">
                <a:solidFill>
                  <a:srgbClr val="FF0000"/>
                </a:solidFill>
              </a:rPr>
              <a:t>viceversa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5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Rationality</a:t>
            </a:r>
            <a:endParaRPr lang="en-US" dirty="0"/>
          </a:p>
        </p:txBody>
      </p:sp>
      <p:pic>
        <p:nvPicPr>
          <p:cNvPr id="7" name="Content Placeholder 6" descr="Screen Shot 2014-07-27 at 06.09.56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79" b="-46179"/>
          <a:stretch>
            <a:fillRect/>
          </a:stretch>
        </p:blipFill>
        <p:spPr>
          <a:xfrm>
            <a:off x="457200" y="1417638"/>
            <a:ext cx="3794408" cy="452596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Players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 </a:t>
            </a:r>
            <a:r>
              <a:rPr lang="en-US" dirty="0" smtClean="0"/>
              <a:t>maximize their payoffs</a:t>
            </a:r>
          </a:p>
          <a:p>
            <a:r>
              <a:rPr lang="en-US" dirty="0" smtClean="0"/>
              <a:t>An action is </a:t>
            </a:r>
            <a:r>
              <a:rPr lang="en-US" i="1" dirty="0" smtClean="0"/>
              <a:t>rational</a:t>
            </a:r>
            <a:r>
              <a:rPr lang="en-US" dirty="0" smtClean="0"/>
              <a:t> if it is payoff-maximizing</a:t>
            </a:r>
          </a:p>
          <a:p>
            <a:r>
              <a:rPr lang="en-US" dirty="0" smtClean="0"/>
              <a:t>In order to determine what’s rational for </a:t>
            </a:r>
            <a:r>
              <a:rPr lang="en-US" i="1" dirty="0" smtClean="0"/>
              <a:t>A</a:t>
            </a:r>
            <a:r>
              <a:rPr lang="en-US" dirty="0" smtClean="0"/>
              <a:t>, one needs to know what’s rational for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dirty="0" err="1" smtClean="0">
                <a:solidFill>
                  <a:srgbClr val="FF0000"/>
                </a:solidFill>
              </a:rPr>
              <a:t>viceversa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30596" y="5845600"/>
            <a:ext cx="415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USE CIRCULAR PREDICATES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122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Rationality</a:t>
            </a:r>
            <a:endParaRPr lang="en-US" dirty="0"/>
          </a:p>
        </p:txBody>
      </p:sp>
      <p:pic>
        <p:nvPicPr>
          <p:cNvPr id="7" name="Content Placeholder 6" descr="Screen Shot 2014-07-27 at 06.09.56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79" b="-46179"/>
          <a:stretch>
            <a:fillRect/>
          </a:stretch>
        </p:blipFill>
        <p:spPr>
          <a:xfrm>
            <a:off x="457200" y="1417638"/>
            <a:ext cx="3794408" cy="452596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Eg</a:t>
            </a:r>
            <a:r>
              <a:rPr lang="en-US" dirty="0" smtClean="0"/>
              <a:t>, to say that </a:t>
            </a:r>
            <a:r>
              <a:rPr lang="en-US" i="1" dirty="0" smtClean="0"/>
              <a:t>a</a:t>
            </a:r>
            <a:r>
              <a:rPr lang="en-US" baseline="-25000" dirty="0"/>
              <a:t>1</a:t>
            </a:r>
            <a:r>
              <a:rPr lang="en-US" dirty="0" smtClean="0"/>
              <a:t> is rational for player </a:t>
            </a:r>
            <a:r>
              <a:rPr lang="en-US" i="1" dirty="0" smtClean="0"/>
              <a:t>A </a:t>
            </a:r>
            <a:r>
              <a:rPr lang="en-US" dirty="0" smtClean="0"/>
              <a:t>is to say (φ</a:t>
            </a:r>
            <a:r>
              <a:rPr lang="en-US" baseline="-25000" dirty="0" smtClean="0"/>
              <a:t>1</a:t>
            </a:r>
            <a:r>
              <a:rPr lang="en-US" dirty="0" smtClean="0"/>
              <a:t>) that</a:t>
            </a:r>
          </a:p>
          <a:p>
            <a:pPr lvl="1"/>
            <a:r>
              <a:rPr lang="en-US" dirty="0" smtClean="0"/>
              <a:t>Either 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 is rational and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A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)&gt;</a:t>
            </a:r>
            <a:r>
              <a:rPr lang="en-US" i="1" dirty="0" err="1" smtClean="0"/>
              <a:t>u</a:t>
            </a:r>
            <a:r>
              <a:rPr lang="en-US" i="1" baseline="-25000" dirty="0" err="1"/>
              <a:t>A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Or </a:t>
            </a:r>
            <a:r>
              <a:rPr lang="en-US" i="1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 is rational and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A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)&gt;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A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Thus, we can define a circular rationality predicate R(x) as: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7186" y="6076045"/>
            <a:ext cx="8513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R(x) =</a:t>
            </a:r>
            <a:r>
              <a:rPr lang="en-US" sz="2200" baseline="-25000" dirty="0" err="1" smtClean="0"/>
              <a:t>def</a:t>
            </a:r>
            <a:r>
              <a:rPr lang="en-US" sz="2200" dirty="0" smtClean="0"/>
              <a:t> ((x = a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&amp; (</a:t>
            </a:r>
            <a:r>
              <a:rPr lang="en-US" sz="2400" dirty="0"/>
              <a:t>φ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)) v (x = a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&amp; (</a:t>
            </a:r>
            <a:r>
              <a:rPr lang="en-US" sz="2400" dirty="0"/>
              <a:t>φ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)) v (x = b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&amp; (ψ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)) v (x = b</a:t>
            </a:r>
            <a:r>
              <a:rPr lang="en-US" sz="2200" baseline="-25000" dirty="0" smtClean="0"/>
              <a:t>2</a:t>
            </a:r>
            <a:r>
              <a:rPr lang="en-US" sz="2200" dirty="0"/>
              <a:t> &amp; (ψ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)))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50458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Rationality</a:t>
            </a:r>
            <a:endParaRPr lang="en-US" dirty="0"/>
          </a:p>
        </p:txBody>
      </p:sp>
      <p:pic>
        <p:nvPicPr>
          <p:cNvPr id="7" name="Content Placeholder 6" descr="Screen Shot 2014-07-27 at 06.09.56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79" b="-46179"/>
          <a:stretch>
            <a:fillRect/>
          </a:stretch>
        </p:blipFill>
        <p:spPr>
          <a:xfrm>
            <a:off x="457200" y="1417638"/>
            <a:ext cx="3794408" cy="452596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3" name="Picture 2" descr="Screen Shot 2014-07-27 at 06.35.4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535" y="3039654"/>
            <a:ext cx="2131499" cy="1822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669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Rationality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3" name="Picture 2" descr="Screen Shot 2014-07-27 at 06.35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535" y="3039654"/>
            <a:ext cx="2131499" cy="1822471"/>
          </a:xfrm>
          <a:prstGeom prst="rect">
            <a:avLst/>
          </a:prstGeom>
        </p:spPr>
      </p:pic>
      <p:pic>
        <p:nvPicPr>
          <p:cNvPr id="5" name="Content Placeholder 4" descr="Screen Shot 2014-07-27 at 06.38.55.pn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100" b="-45100"/>
          <a:stretch>
            <a:fillRect/>
          </a:stretch>
        </p:blipFill>
        <p:spPr>
          <a:xfrm>
            <a:off x="457200" y="1417638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1908805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Rationality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 descr="Screen Shot 2014-07-27 at 06.37.2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331" y="2990331"/>
            <a:ext cx="2066609" cy="1739153"/>
          </a:xfrm>
          <a:prstGeom prst="rect">
            <a:avLst/>
          </a:prstGeom>
        </p:spPr>
      </p:pic>
      <p:pic>
        <p:nvPicPr>
          <p:cNvPr id="5" name="Content Placeholder 4" descr="Screen Shot 2014-07-27 at 06.38.55.pn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100" b="-45100"/>
          <a:stretch>
            <a:fillRect/>
          </a:stretch>
        </p:blipFill>
        <p:spPr>
          <a:xfrm>
            <a:off x="457200" y="1417638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1079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Rationality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 descr="Screen Shot 2014-07-27 at 06.37.2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331" y="2990331"/>
            <a:ext cx="2066609" cy="1739153"/>
          </a:xfrm>
          <a:prstGeom prst="rect">
            <a:avLst/>
          </a:prstGeom>
        </p:spPr>
      </p:pic>
      <p:pic>
        <p:nvPicPr>
          <p:cNvPr id="5" name="Content Placeholder 4" descr="Screen Shot 2014-07-27 at 06.38.55.pn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100" b="-45100"/>
          <a:stretch>
            <a:fillRect/>
          </a:stretch>
        </p:blipFill>
        <p:spPr>
          <a:xfrm>
            <a:off x="457200" y="1417638"/>
            <a:ext cx="4038600" cy="4525963"/>
          </a:xfrm>
        </p:spPr>
      </p:pic>
      <p:sp>
        <p:nvSpPr>
          <p:cNvPr id="3" name="TextBox 2"/>
          <p:cNvSpPr txBox="1"/>
          <p:nvPr/>
        </p:nvSpPr>
        <p:spPr>
          <a:xfrm>
            <a:off x="3423721" y="5606101"/>
            <a:ext cx="2448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FIX-POINT = NASH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4762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Quasi-strict Games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above only holds for </a:t>
            </a:r>
            <a:r>
              <a:rPr lang="en-US" i="1" dirty="0" smtClean="0"/>
              <a:t>strict</a:t>
            </a:r>
            <a:r>
              <a:rPr lang="en-US" dirty="0" smtClean="0"/>
              <a:t> Nash </a:t>
            </a:r>
            <a:r>
              <a:rPr lang="en-US" dirty="0" err="1" smtClean="0"/>
              <a:t>equilibria</a:t>
            </a:r>
            <a:r>
              <a:rPr lang="en-US" dirty="0" smtClean="0"/>
              <a:t> in </a:t>
            </a:r>
            <a:r>
              <a:rPr lang="en-US" i="1" dirty="0" smtClean="0"/>
              <a:t>strict</a:t>
            </a:r>
            <a:r>
              <a:rPr lang="en-US" dirty="0" smtClean="0"/>
              <a:t> games</a:t>
            </a:r>
          </a:p>
          <a:p>
            <a:r>
              <a:rPr lang="en-US" dirty="0" smtClean="0"/>
              <a:t>If a player has a </a:t>
            </a:r>
            <a:r>
              <a:rPr lang="en-US" i="1" dirty="0" smtClean="0"/>
              <a:t>weak</a:t>
            </a:r>
            <a:r>
              <a:rPr lang="en-US" dirty="0" smtClean="0"/>
              <a:t> best reply, then the revision function halts.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62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Quasi-strict Games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Under the hypothesis that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is rational, player </a:t>
            </a:r>
            <a:r>
              <a:rPr lang="en-US" i="1" dirty="0" smtClean="0"/>
              <a:t>B</a:t>
            </a:r>
            <a:r>
              <a:rPr lang="en-US" dirty="0" smtClean="0"/>
              <a:t> has two weak </a:t>
            </a:r>
            <a:r>
              <a:rPr lang="en-US" dirty="0" err="1" smtClean="0"/>
              <a:t>br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/>
              <a:t>.</a:t>
            </a:r>
          </a:p>
          <a:p>
            <a:r>
              <a:rPr lang="en-US" dirty="0"/>
              <a:t>How to “break the tie” between 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dirty="0"/>
              <a:t>?</a:t>
            </a:r>
          </a:p>
          <a:p>
            <a:r>
              <a:rPr lang="en-US" dirty="0" smtClean="0"/>
              <a:t>Were player 1 to play irrationally (tremble), </a:t>
            </a:r>
            <a:r>
              <a:rPr lang="en-US" i="1" dirty="0"/>
              <a:t>b</a:t>
            </a:r>
            <a:r>
              <a:rPr lang="en-US" baseline="-25000" dirty="0"/>
              <a:t>2 </a:t>
            </a:r>
            <a:r>
              <a:rPr lang="en-US" dirty="0"/>
              <a:t>would be better than 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revision process would not halt and the fix point corresponds to trembling-hand perfect equilubrium</a:t>
            </a:r>
          </a:p>
          <a:p>
            <a:endParaRPr lang="en-US" dirty="0"/>
          </a:p>
        </p:txBody>
      </p:sp>
      <p:pic>
        <p:nvPicPr>
          <p:cNvPr id="3" name="Content Placeholder 2" descr="Screen Shot 2018-09-14 at 05.25.58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9552" b="-99552"/>
          <a:stretch>
            <a:fillRect/>
          </a:stretch>
        </p:blipFill>
        <p:spPr>
          <a:xfrm>
            <a:off x="0" y="1087828"/>
            <a:ext cx="4495800" cy="5038336"/>
          </a:xfrm>
        </p:spPr>
      </p:pic>
    </p:spTree>
    <p:extLst>
      <p:ext uri="{BB962C8B-B14F-4D97-AF65-F5344CB8AC3E}">
        <p14:creationId xmlns:p14="http://schemas.microsoft.com/office/powerpoint/2010/main" val="3579920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Circular Concepts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Strategic Rationality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Strict Games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Quasi-strict Games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Proper Games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Non-strict Games</a:t>
            </a:r>
          </a:p>
        </p:txBody>
      </p:sp>
    </p:spTree>
    <p:extLst>
      <p:ext uri="{BB962C8B-B14F-4D97-AF65-F5344CB8AC3E}">
        <p14:creationId xmlns:p14="http://schemas.microsoft.com/office/powerpoint/2010/main" val="452399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Quasi-strict Games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How to formalize this intuition?</a:t>
            </a:r>
          </a:p>
          <a:p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Take the rationality predicate introduced before: we will now need to modify the </a:t>
            </a:r>
            <a:r>
              <a:rPr lang="en-US" dirty="0"/>
              <a:t>φ and ψ formulas.</a:t>
            </a:r>
            <a:endParaRPr lang="en-US"/>
          </a:p>
          <a:p>
            <a:pPr marL="0" indent="0">
              <a:buNone/>
            </a:pPr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dirty="0"/>
              <a:t>(x) =</a:t>
            </a:r>
            <a:r>
              <a:rPr lang="en-US" baseline="-25000" dirty="0" err="1"/>
              <a:t>def</a:t>
            </a:r>
            <a:r>
              <a:rPr lang="en-US" dirty="0"/>
              <a:t> ((x = a</a:t>
            </a:r>
            <a:r>
              <a:rPr lang="en-US" baseline="-25000" dirty="0"/>
              <a:t>1</a:t>
            </a:r>
            <a:r>
              <a:rPr lang="en-US" dirty="0"/>
              <a:t> &amp; (</a:t>
            </a:r>
            <a:r>
              <a:rPr lang="en-US" dirty="0"/>
              <a:t>φ’</a:t>
            </a:r>
            <a:r>
              <a:rPr lang="en-US" baseline="-25000" dirty="0"/>
              <a:t>1</a:t>
            </a:r>
            <a:r>
              <a:rPr lang="en-US" dirty="0"/>
              <a:t>)) v</a:t>
            </a:r>
          </a:p>
          <a:p>
            <a:pPr marL="0" indent="0">
              <a:buNone/>
            </a:pPr>
            <a:r>
              <a:rPr lang="en-US" dirty="0"/>
              <a:t>	(x = a</a:t>
            </a:r>
            <a:r>
              <a:rPr lang="en-US" baseline="-25000" dirty="0"/>
              <a:t>2</a:t>
            </a:r>
            <a:r>
              <a:rPr lang="en-US" dirty="0"/>
              <a:t> &amp; (</a:t>
            </a:r>
            <a:r>
              <a:rPr lang="en-US" dirty="0"/>
              <a:t>φ’</a:t>
            </a:r>
            <a:r>
              <a:rPr lang="en-US" baseline="-25000" dirty="0"/>
              <a:t>2</a:t>
            </a:r>
            <a:r>
              <a:rPr lang="en-US" dirty="0"/>
              <a:t>)) v</a:t>
            </a:r>
          </a:p>
          <a:p>
            <a:pPr marL="0" indent="0">
              <a:buNone/>
            </a:pPr>
            <a:r>
              <a:rPr lang="en-US" dirty="0"/>
              <a:t>	(x = b</a:t>
            </a:r>
            <a:r>
              <a:rPr lang="en-US" baseline="-25000" dirty="0"/>
              <a:t>1</a:t>
            </a:r>
            <a:r>
              <a:rPr lang="en-US" dirty="0"/>
              <a:t> &amp; (ψ’</a:t>
            </a:r>
            <a:r>
              <a:rPr lang="en-US" baseline="-25000" dirty="0"/>
              <a:t>1</a:t>
            </a:r>
            <a:r>
              <a:rPr lang="en-US" dirty="0"/>
              <a:t>)) v</a:t>
            </a:r>
          </a:p>
          <a:p>
            <a:pPr marL="0" indent="0">
              <a:buNone/>
            </a:pPr>
            <a:r>
              <a:rPr lang="en-US" dirty="0"/>
              <a:t>	(x = b</a:t>
            </a:r>
            <a:r>
              <a:rPr lang="en-US" baseline="-25000" dirty="0"/>
              <a:t>2</a:t>
            </a:r>
            <a:r>
              <a:rPr lang="en-US" dirty="0"/>
              <a:t> &amp; (ψ’</a:t>
            </a:r>
            <a:r>
              <a:rPr lang="en-US" baseline="-25000" dirty="0"/>
              <a:t>2</a:t>
            </a:r>
            <a:r>
              <a:rPr lang="en-US" dirty="0"/>
              <a:t>))</a:t>
            </a:r>
            <a:r>
              <a:rPr lang="en-US" dirty="0"/>
              <a:t> v</a:t>
            </a:r>
          </a:p>
          <a:p>
            <a:pPr marL="0" indent="0">
              <a:buNone/>
            </a:pPr>
            <a:r>
              <a:rPr lang="en-US" dirty="0"/>
              <a:t>	(x = b</a:t>
            </a:r>
            <a:r>
              <a:rPr lang="en-US" baseline="-25000" dirty="0"/>
              <a:t>3</a:t>
            </a:r>
            <a:r>
              <a:rPr lang="en-US" dirty="0"/>
              <a:t> &amp; (</a:t>
            </a:r>
            <a:r>
              <a:rPr lang="en-US" dirty="0"/>
              <a:t>ψ’</a:t>
            </a:r>
            <a:r>
              <a:rPr lang="en-US" baseline="-25000" dirty="0"/>
              <a:t>3</a:t>
            </a:r>
            <a:r>
              <a:rPr lang="en-US" dirty="0"/>
              <a:t>))</a:t>
            </a:r>
            <a:r>
              <a:rPr lang="en-US" dirty="0"/>
              <a:t>)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55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Quasi-strict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2. Take </a:t>
            </a:r>
            <a:r>
              <a:rPr lang="en-US" i="1"/>
              <a:t>Strict</a:t>
            </a:r>
            <a:r>
              <a:rPr lang="en-US" i="1" baseline="-25000"/>
              <a:t>1</a:t>
            </a:r>
            <a:r>
              <a:rPr lang="en-US" i="1" baseline="30000"/>
              <a:t>A</a:t>
            </a:r>
            <a:r>
              <a:rPr lang="en-US" i="1"/>
              <a:t> </a:t>
            </a:r>
            <a:r>
              <a:rPr lang="en-US"/>
              <a:t>to be the formula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(in English: player </a:t>
            </a:r>
            <a:r>
              <a:rPr lang="en-US" i="1"/>
              <a:t>B</a:t>
            </a:r>
            <a:r>
              <a:rPr lang="en-US"/>
              <a:t> plays rationally and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/>
              <a:t> is </a:t>
            </a:r>
            <a:r>
              <a:rPr lang="en-US" i="1"/>
              <a:t>A</a:t>
            </a:r>
            <a:r>
              <a:rPr lang="en-US"/>
              <a:t>’s best reply)</a:t>
            </a:r>
          </a:p>
        </p:txBody>
      </p:sp>
      <p:pic>
        <p:nvPicPr>
          <p:cNvPr id="4" name="Picture 3" descr="Screen Shot 2018-09-14 at 05.08.5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44" y="2909005"/>
            <a:ext cx="4924778" cy="133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089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Quasi-strict Games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/>
              <a:t>3. Now, define a formula to deal with cases in which players have a </a:t>
            </a:r>
            <a:r>
              <a:rPr lang="en-US" i="1"/>
              <a:t>weak</a:t>
            </a:r>
            <a:r>
              <a:rPr lang="en-US"/>
              <a:t> best reply and we want the revision function to choose according to the trembling hand intuition; define </a:t>
            </a:r>
            <a:r>
              <a:rPr lang="en-US" i="1"/>
              <a:t>Weak</a:t>
            </a:r>
            <a:r>
              <a:rPr lang="en-US" i="1" baseline="30000"/>
              <a:t>A</a:t>
            </a:r>
            <a:r>
              <a:rPr lang="en-US" i="1" baseline="-25000"/>
              <a:t>(1,1)</a:t>
            </a:r>
            <a:r>
              <a:rPr lang="en-US"/>
              <a:t> as: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And similarly define </a:t>
            </a:r>
            <a:r>
              <a:rPr lang="en-US" i="1"/>
              <a:t>Weak</a:t>
            </a:r>
            <a:r>
              <a:rPr lang="en-US" i="1" baseline="30000"/>
              <a:t>A</a:t>
            </a:r>
            <a:r>
              <a:rPr lang="en-US" i="1" baseline="-25000"/>
              <a:t>(1,2)</a:t>
            </a:r>
            <a:r>
              <a:rPr lang="en-US"/>
              <a:t> ,</a:t>
            </a:r>
            <a:r>
              <a:rPr lang="en-US" i="1"/>
              <a:t> Weak</a:t>
            </a:r>
            <a:r>
              <a:rPr lang="en-US" i="1" baseline="30000"/>
              <a:t>A</a:t>
            </a:r>
            <a:r>
              <a:rPr lang="en-US" i="1" baseline="-25000"/>
              <a:t>(1,3)</a:t>
            </a:r>
            <a:r>
              <a:rPr lang="en-US"/>
              <a:t> ,</a:t>
            </a:r>
            <a:r>
              <a:rPr lang="en-US" i="1"/>
              <a:t> Weak</a:t>
            </a:r>
            <a:r>
              <a:rPr lang="en-US" i="1" baseline="30000"/>
              <a:t>A</a:t>
            </a:r>
            <a:r>
              <a:rPr lang="en-US" i="1" baseline="-25000"/>
              <a:t>(2,i)</a:t>
            </a:r>
            <a:r>
              <a:rPr lang="en-US"/>
              <a:t> , with </a:t>
            </a:r>
            <a:r>
              <a:rPr lang="en-US" i="1"/>
              <a:t>i =1,2,3; </a:t>
            </a:r>
            <a:r>
              <a:rPr lang="en-US"/>
              <a:t>and corresponding formulas for B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3" descr="Screen Shot 2018-09-14 at 05.14.5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11" y="3232150"/>
            <a:ext cx="6279446" cy="158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800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Quasi-strict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4. Now we can define the </a:t>
            </a:r>
            <a:r>
              <a:rPr lang="en-US" dirty="0"/>
              <a:t>φ’ and ψ’ formulas to populate the rationality predicate:</a:t>
            </a:r>
            <a:r>
              <a:rPr lang="en-US"/>
              <a:t> </a:t>
            </a:r>
          </a:p>
        </p:txBody>
      </p:sp>
      <p:pic>
        <p:nvPicPr>
          <p:cNvPr id="4" name="Picture 3" descr="Screen Shot 2018-09-14 at 05.25.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110" y="2646362"/>
            <a:ext cx="3697111" cy="392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414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Quasi-strict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3" descr="Screen Shot 2018-09-14 at 05.26.5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334" y="2017889"/>
            <a:ext cx="6541911" cy="259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741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</a:t>
            </a:r>
            <a:r>
              <a:rPr lang="en-US" dirty="0" smtClean="0"/>
              <a:t> Games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this case player </a:t>
            </a:r>
            <a:r>
              <a:rPr lang="en-US" i="1" dirty="0" smtClean="0"/>
              <a:t>A</a:t>
            </a:r>
            <a:r>
              <a:rPr lang="en-US" dirty="0" smtClean="0"/>
              <a:t>’s tremble does not help the revision process as</a:t>
            </a:r>
          </a:p>
          <a:p>
            <a:pPr lvl="1"/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 is </a:t>
            </a:r>
            <a:r>
              <a:rPr lang="en-US" dirty="0" err="1" smtClean="0"/>
              <a:t>br</a:t>
            </a:r>
            <a:r>
              <a:rPr lang="en-US" dirty="0" smtClean="0"/>
              <a:t> in case of </a:t>
            </a:r>
            <a:r>
              <a:rPr lang="en-US" i="1" dirty="0" smtClean="0"/>
              <a:t>a</a:t>
            </a:r>
            <a:r>
              <a:rPr lang="en-US" baseline="-25000" dirty="0"/>
              <a:t>3</a:t>
            </a:r>
            <a:r>
              <a:rPr lang="en-US" dirty="0" smtClean="0"/>
              <a:t> but</a:t>
            </a:r>
          </a:p>
          <a:p>
            <a:pPr lvl="1"/>
            <a:r>
              <a:rPr lang="en-US" i="1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 is </a:t>
            </a:r>
            <a:r>
              <a:rPr lang="en-US" dirty="0" err="1" smtClean="0"/>
              <a:t>br</a:t>
            </a:r>
            <a:r>
              <a:rPr lang="en-US" dirty="0" smtClean="0"/>
              <a:t> in case of </a:t>
            </a:r>
            <a:r>
              <a:rPr lang="en-US" i="1" dirty="0" smtClean="0"/>
              <a:t>a</a:t>
            </a:r>
            <a:r>
              <a:rPr lang="en-US" baseline="-25000" dirty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But, if player </a:t>
            </a:r>
            <a:r>
              <a:rPr lang="en-US" i="1" dirty="0" smtClean="0"/>
              <a:t>A</a:t>
            </a:r>
            <a:r>
              <a:rPr lang="en-US" dirty="0" smtClean="0"/>
              <a:t> were to tremble, she’ll likely make a mistake towards the higher payoff (</a:t>
            </a:r>
            <a:r>
              <a:rPr lang="en-US" i="1" dirty="0" smtClean="0"/>
              <a:t>a</a:t>
            </a:r>
            <a:r>
              <a:rPr lang="en-US" baseline="-25000" dirty="0"/>
              <a:t>1</a:t>
            </a:r>
            <a:r>
              <a:rPr lang="en-US" dirty="0" smtClean="0"/>
              <a:t>)</a:t>
            </a:r>
          </a:p>
          <a:p>
            <a:r>
              <a:rPr lang="en-US" dirty="0"/>
              <a:t>Revision process does not halt and f</a:t>
            </a:r>
            <a:r>
              <a:rPr lang="en-US" dirty="0" smtClean="0"/>
              <a:t>ix point now corresponds to proper equilibrium intuition</a:t>
            </a:r>
          </a:p>
          <a:p>
            <a:endParaRPr lang="en-US" i="1" dirty="0"/>
          </a:p>
        </p:txBody>
      </p:sp>
      <p:pic>
        <p:nvPicPr>
          <p:cNvPr id="7" name="Content Placeholder 6" descr="Screen Shot 2018-09-14 at 05.34.52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421" b="-224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24789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</a:t>
            </a:r>
            <a:r>
              <a:rPr lang="en-US" dirty="0" smtClean="0"/>
              <a:t> Games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this case player </a:t>
            </a:r>
            <a:r>
              <a:rPr lang="en-US" i="1" dirty="0" smtClean="0"/>
              <a:t>A</a:t>
            </a:r>
            <a:r>
              <a:rPr lang="en-US" dirty="0" smtClean="0"/>
              <a:t>’s tremble does not help the revision process as</a:t>
            </a:r>
          </a:p>
          <a:p>
            <a:pPr lvl="1"/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 is </a:t>
            </a:r>
            <a:r>
              <a:rPr lang="en-US" dirty="0" err="1" smtClean="0"/>
              <a:t>br</a:t>
            </a:r>
            <a:r>
              <a:rPr lang="en-US" dirty="0" smtClean="0"/>
              <a:t> in case of </a:t>
            </a:r>
            <a:r>
              <a:rPr lang="en-US" i="1" dirty="0" smtClean="0"/>
              <a:t>a</a:t>
            </a:r>
            <a:r>
              <a:rPr lang="en-US" baseline="-25000" dirty="0"/>
              <a:t>3</a:t>
            </a:r>
            <a:r>
              <a:rPr lang="en-US" dirty="0" smtClean="0"/>
              <a:t> but</a:t>
            </a:r>
          </a:p>
          <a:p>
            <a:pPr lvl="1"/>
            <a:r>
              <a:rPr lang="en-US" i="1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 is </a:t>
            </a:r>
            <a:r>
              <a:rPr lang="en-US" dirty="0" err="1" smtClean="0"/>
              <a:t>br</a:t>
            </a:r>
            <a:r>
              <a:rPr lang="en-US" dirty="0" smtClean="0"/>
              <a:t> in case of </a:t>
            </a:r>
            <a:r>
              <a:rPr lang="en-US" i="1" dirty="0" smtClean="0"/>
              <a:t>a</a:t>
            </a:r>
            <a:r>
              <a:rPr lang="en-US" baseline="-25000" dirty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But, if player </a:t>
            </a:r>
            <a:r>
              <a:rPr lang="en-US" i="1" dirty="0" smtClean="0"/>
              <a:t>A</a:t>
            </a:r>
            <a:r>
              <a:rPr lang="en-US" dirty="0" smtClean="0"/>
              <a:t> were to tremble, she’ll likely make a mistake towards the higher payoff (</a:t>
            </a:r>
            <a:r>
              <a:rPr lang="en-US" i="1" dirty="0" smtClean="0"/>
              <a:t>a</a:t>
            </a:r>
            <a:r>
              <a:rPr lang="en-US" baseline="-25000" dirty="0"/>
              <a:t>1</a:t>
            </a:r>
            <a:r>
              <a:rPr lang="en-US" dirty="0" smtClean="0"/>
              <a:t>)</a:t>
            </a:r>
          </a:p>
          <a:p>
            <a:r>
              <a:rPr lang="en-US" dirty="0"/>
              <a:t>Revision process does not halt and f</a:t>
            </a:r>
            <a:r>
              <a:rPr lang="en-US" dirty="0" smtClean="0"/>
              <a:t>ix point now corresponds to proper equilibrium intuition</a:t>
            </a:r>
          </a:p>
          <a:p>
            <a:endParaRPr lang="en-US" i="1" dirty="0"/>
          </a:p>
        </p:txBody>
      </p:sp>
      <p:pic>
        <p:nvPicPr>
          <p:cNvPr id="5" name="Content Placeholder 4" descr="Screen Shot 2018-09-14 at 05.41.42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814" b="-238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02019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Define adequate </a:t>
            </a:r>
            <a:r>
              <a:rPr lang="en-US" i="1"/>
              <a:t>Prop</a:t>
            </a:r>
            <a:r>
              <a:rPr lang="en-US" i="1" baseline="30000"/>
              <a:t>I</a:t>
            </a:r>
            <a:r>
              <a:rPr lang="en-US" i="1" baseline="-25000"/>
              <a:t>(i,j)</a:t>
            </a:r>
            <a:r>
              <a:rPr lang="en-US"/>
              <a:t> formulas (for instance this is </a:t>
            </a:r>
            <a:r>
              <a:rPr lang="en-US" i="1"/>
              <a:t>Prop</a:t>
            </a:r>
            <a:r>
              <a:rPr lang="en-US" i="1" baseline="30000"/>
              <a:t>B</a:t>
            </a:r>
            <a:r>
              <a:rPr lang="en-US" i="1" baseline="-25000"/>
              <a:t>(2,2)</a:t>
            </a:r>
            <a:r>
              <a:rPr lang="en-US" i="1"/>
              <a:t> </a:t>
            </a:r>
            <a:r>
              <a:rPr lang="en-US"/>
              <a:t>for the game we are considering:  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  <a:p>
            <a:pPr marL="514350" indent="-514350">
              <a:buFont typeface="+mj-lt"/>
              <a:buAutoNum type="arabicPeriod"/>
            </a:pP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Define </a:t>
            </a:r>
            <a:r>
              <a:rPr lang="en-US" dirty="0"/>
              <a:t>φ* and ψ* formulas to populate the rationality predicate</a:t>
            </a:r>
            <a:r>
              <a:rPr lang="mr-IN" dirty="0"/>
              <a:t>…</a:t>
            </a:r>
            <a:endParaRPr lang="en-US"/>
          </a:p>
        </p:txBody>
      </p:sp>
      <p:pic>
        <p:nvPicPr>
          <p:cNvPr id="4" name="Picture 3" descr="Screen Shot 2018-09-14 at 05.52.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3295650"/>
            <a:ext cx="71247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44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/>
              <a:t>…</a:t>
            </a:r>
            <a:r>
              <a:rPr lang="en-US"/>
              <a:t>as disjunctive formulas:</a:t>
            </a:r>
          </a:p>
        </p:txBody>
      </p:sp>
      <p:pic>
        <p:nvPicPr>
          <p:cNvPr id="4" name="Picture 3" descr="Screen Shot 2018-09-14 at 05.53.4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778" y="2358672"/>
            <a:ext cx="467360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29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Non-strict Games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Screen Shot 2018-09-14 at 07.31.55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4836" b="-64836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In this game both trembling-hand and properness criteria fail</a:t>
            </a:r>
          </a:p>
          <a:p>
            <a:r>
              <a:rPr lang="en-US"/>
              <a:t>If player </a:t>
            </a:r>
            <a:r>
              <a:rPr lang="en-US" i="1"/>
              <a:t>A</a:t>
            </a:r>
            <a:r>
              <a:rPr lang="en-US"/>
              <a:t>, for no particualr reason, thinks player </a:t>
            </a:r>
            <a:r>
              <a:rPr lang="en-US" i="1"/>
              <a:t>B </a:t>
            </a:r>
            <a:r>
              <a:rPr lang="en-US"/>
              <a:t>is more likely to tremble from </a:t>
            </a:r>
            <a:r>
              <a:rPr lang="en-US" i="1"/>
              <a:t>b</a:t>
            </a:r>
            <a:r>
              <a:rPr lang="en-US" baseline="-25000"/>
              <a:t>1</a:t>
            </a:r>
            <a:r>
              <a:rPr lang="en-US"/>
              <a:t> to </a:t>
            </a:r>
            <a:r>
              <a:rPr lang="en-US" i="1"/>
              <a:t>b</a:t>
            </a:r>
            <a:r>
              <a:rPr lang="en-US" baseline="-25000"/>
              <a:t>3</a:t>
            </a:r>
            <a:r>
              <a:rPr lang="en-US"/>
              <a:t> then she will choose </a:t>
            </a:r>
            <a:r>
              <a:rPr lang="en-US" i="1"/>
              <a:t>a</a:t>
            </a:r>
            <a:r>
              <a:rPr lang="en-US" baseline="-25000"/>
              <a:t>1</a:t>
            </a:r>
            <a:endParaRPr lang="en-US"/>
          </a:p>
          <a:p>
            <a:r>
              <a:rPr lang="en-US"/>
              <a:t>introduce a lexicographic clause for the revision function based on the ordering of the action labels</a:t>
            </a:r>
          </a:p>
        </p:txBody>
      </p:sp>
    </p:spTree>
    <p:extLst>
      <p:ext uri="{BB962C8B-B14F-4D97-AF65-F5344CB8AC3E}">
        <p14:creationId xmlns:p14="http://schemas.microsoft.com/office/powerpoint/2010/main" val="2657232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Circular Predicate: </a:t>
            </a:r>
          </a:p>
        </p:txBody>
      </p:sp>
      <p:pic>
        <p:nvPicPr>
          <p:cNvPr id="5" name="Picture 4" descr="Screen Shot 2014-07-27 at 05.56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536" y="1600200"/>
            <a:ext cx="37719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6543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Non-strict Games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In this game both trembling-hand and properness criteria fail</a:t>
            </a:r>
          </a:p>
          <a:p>
            <a:r>
              <a:rPr lang="en-US"/>
              <a:t>If player </a:t>
            </a:r>
            <a:r>
              <a:rPr lang="en-US" i="1"/>
              <a:t>A</a:t>
            </a:r>
            <a:r>
              <a:rPr lang="en-US"/>
              <a:t>, for no particualr reason, thinks player </a:t>
            </a:r>
            <a:r>
              <a:rPr lang="en-US" i="1"/>
              <a:t>B </a:t>
            </a:r>
            <a:r>
              <a:rPr lang="en-US"/>
              <a:t>is more likely to tremble from </a:t>
            </a:r>
            <a:r>
              <a:rPr lang="en-US" i="1"/>
              <a:t>b</a:t>
            </a:r>
            <a:r>
              <a:rPr lang="en-US" baseline="-25000"/>
              <a:t>1</a:t>
            </a:r>
            <a:r>
              <a:rPr lang="en-US"/>
              <a:t> to </a:t>
            </a:r>
            <a:r>
              <a:rPr lang="en-US" i="1"/>
              <a:t>b</a:t>
            </a:r>
            <a:r>
              <a:rPr lang="en-US" baseline="-25000"/>
              <a:t>3</a:t>
            </a:r>
            <a:r>
              <a:rPr lang="en-US"/>
              <a:t> then she will choose </a:t>
            </a:r>
            <a:r>
              <a:rPr lang="en-US" i="1"/>
              <a:t>a</a:t>
            </a:r>
            <a:r>
              <a:rPr lang="en-US" baseline="-25000"/>
              <a:t>1</a:t>
            </a:r>
            <a:endParaRPr lang="en-US"/>
          </a:p>
          <a:p>
            <a:r>
              <a:rPr lang="en-US"/>
              <a:t>introduce a lexicographic clause for the revision function based on the ordering of the action labels</a:t>
            </a:r>
          </a:p>
        </p:txBody>
      </p:sp>
      <p:pic>
        <p:nvPicPr>
          <p:cNvPr id="5" name="Content Placeholder 4" descr="Screen Shot 2018-09-14 at 07.37.55.pn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6137" b="-66137"/>
          <a:stretch>
            <a:fillRect/>
          </a:stretch>
        </p:blipFill>
        <p:spPr>
          <a:xfrm>
            <a:off x="457200" y="820209"/>
            <a:ext cx="4040188" cy="3951288"/>
          </a:xfrm>
        </p:spPr>
      </p:pic>
      <p:pic>
        <p:nvPicPr>
          <p:cNvPr id="9" name="Picture 8" descr="Screen Shot 2018-09-14 at 07.38.0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8843"/>
            <a:ext cx="3900488" cy="169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186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solution concepts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In strict games, fix point corresponds to Nash;</a:t>
            </a:r>
          </a:p>
          <a:p>
            <a:r>
              <a:rPr lang="en-US"/>
              <a:t>In quasi-strict games, fix point captures trembling-hand intuition;</a:t>
            </a:r>
          </a:p>
          <a:p>
            <a:r>
              <a:rPr lang="en-US"/>
              <a:t>In proper games, fix point captures properness intuition;</a:t>
            </a:r>
          </a:p>
          <a:p>
            <a:r>
              <a:rPr lang="en-US"/>
              <a:t>In non strict games, we can resort to a lexicographic ordering</a:t>
            </a:r>
          </a:p>
          <a:p>
            <a:r>
              <a:rPr lang="en-US"/>
              <a:t>In general, by suitably defining the rationality predicate, we can capture the solution concept we are interested in, eg. regret (risk and compensation)</a:t>
            </a:r>
          </a:p>
        </p:txBody>
      </p:sp>
    </p:spTree>
    <p:extLst>
      <p:ext uri="{BB962C8B-B14F-4D97-AF65-F5344CB8AC3E}">
        <p14:creationId xmlns:p14="http://schemas.microsoft.com/office/powerpoint/2010/main" val="35240788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Incorporating mixed strategies (e.g. Sack and van der Hoek </a:t>
            </a:r>
            <a:r>
              <a:rPr lang="en-US" i="1"/>
              <a:t>Studia Logica </a:t>
            </a:r>
            <a:r>
              <a:rPr lang="en-US"/>
              <a:t>2014)</a:t>
            </a:r>
          </a:p>
          <a:p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Thus, relating this work to dynamic epistemic logic (eg Baltag and Smets plausibility models)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607176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Circular Predicate: 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Hypothesis:</a:t>
            </a:r>
          </a:p>
        </p:txBody>
      </p:sp>
      <p:pic>
        <p:nvPicPr>
          <p:cNvPr id="5" name="Picture 4" descr="Screen Shot 2014-07-27 at 05.56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536" y="1600200"/>
            <a:ext cx="3771900" cy="647700"/>
          </a:xfrm>
          <a:prstGeom prst="rect">
            <a:avLst/>
          </a:prstGeom>
        </p:spPr>
      </p:pic>
      <p:pic>
        <p:nvPicPr>
          <p:cNvPr id="4" name="Picture 3" descr="Screen Shot 2014-07-27 at 05.57.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306" y="2247900"/>
            <a:ext cx="3111500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545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Circular Predicate: 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Hypothesis: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Revision Step:</a:t>
            </a:r>
          </a:p>
        </p:txBody>
      </p:sp>
      <p:pic>
        <p:nvPicPr>
          <p:cNvPr id="5" name="Picture 4" descr="Screen Shot 2014-07-27 at 05.56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536" y="1600200"/>
            <a:ext cx="3771900" cy="647700"/>
          </a:xfrm>
          <a:prstGeom prst="rect">
            <a:avLst/>
          </a:prstGeom>
        </p:spPr>
      </p:pic>
      <p:pic>
        <p:nvPicPr>
          <p:cNvPr id="4" name="Picture 3" descr="Screen Shot 2014-07-27 at 05.57.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306" y="2247900"/>
            <a:ext cx="3111500" cy="787400"/>
          </a:xfrm>
          <a:prstGeom prst="rect">
            <a:avLst/>
          </a:prstGeom>
        </p:spPr>
      </p:pic>
      <p:pic>
        <p:nvPicPr>
          <p:cNvPr id="8" name="Picture 7" descr="Screen Shot 2014-07-27 at 05.58.0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0" y="3035300"/>
            <a:ext cx="56515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703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Circular Predicate: 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Hypothesis: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Revision Step: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Regularities:</a:t>
            </a:r>
          </a:p>
        </p:txBody>
      </p:sp>
      <p:pic>
        <p:nvPicPr>
          <p:cNvPr id="5" name="Picture 4" descr="Screen Shot 2014-07-27 at 05.56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536" y="1600200"/>
            <a:ext cx="3771900" cy="647700"/>
          </a:xfrm>
          <a:prstGeom prst="rect">
            <a:avLst/>
          </a:prstGeom>
        </p:spPr>
      </p:pic>
      <p:pic>
        <p:nvPicPr>
          <p:cNvPr id="4" name="Picture 3" descr="Screen Shot 2014-07-27 at 05.57.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306" y="2247900"/>
            <a:ext cx="3111500" cy="787400"/>
          </a:xfrm>
          <a:prstGeom prst="rect">
            <a:avLst/>
          </a:prstGeom>
        </p:spPr>
      </p:pic>
      <p:pic>
        <p:nvPicPr>
          <p:cNvPr id="8" name="Picture 7" descr="Screen Shot 2014-07-27 at 05.58.0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0" y="3035300"/>
            <a:ext cx="5651500" cy="698500"/>
          </a:xfrm>
          <a:prstGeom prst="rect">
            <a:avLst/>
          </a:prstGeom>
        </p:spPr>
      </p:pic>
      <p:pic>
        <p:nvPicPr>
          <p:cNvPr id="7" name="Picture 6" descr="Screen Shot 2014-07-27 at 06.07.3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0" y="3733800"/>
            <a:ext cx="54737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03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Rationality</a:t>
            </a:r>
            <a:endParaRPr lang="en-US" dirty="0"/>
          </a:p>
        </p:txBody>
      </p:sp>
      <p:pic>
        <p:nvPicPr>
          <p:cNvPr id="7" name="Content Placeholder 6" descr="Screen Shot 2014-07-27 at 06.09.56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79" b="-46179"/>
          <a:stretch>
            <a:fillRect/>
          </a:stretch>
        </p:blipFill>
        <p:spPr>
          <a:xfrm>
            <a:off x="457200" y="1417638"/>
            <a:ext cx="3794408" cy="452596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46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Rationality</a:t>
            </a:r>
            <a:endParaRPr lang="en-US" dirty="0"/>
          </a:p>
        </p:txBody>
      </p:sp>
      <p:pic>
        <p:nvPicPr>
          <p:cNvPr id="7" name="Content Placeholder 6" descr="Screen Shot 2014-07-27 at 06.09.56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79" b="-46179"/>
          <a:stretch>
            <a:fillRect/>
          </a:stretch>
        </p:blipFill>
        <p:spPr>
          <a:xfrm>
            <a:off x="457200" y="1417638"/>
            <a:ext cx="3794408" cy="452596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Players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 </a:t>
            </a:r>
            <a:r>
              <a:rPr lang="en-US" dirty="0" smtClean="0"/>
              <a:t>maximize their payoffs</a:t>
            </a:r>
          </a:p>
        </p:txBody>
      </p:sp>
    </p:spTree>
    <p:extLst>
      <p:ext uri="{BB962C8B-B14F-4D97-AF65-F5344CB8AC3E}">
        <p14:creationId xmlns:p14="http://schemas.microsoft.com/office/powerpoint/2010/main" val="86333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Rationality</a:t>
            </a:r>
            <a:endParaRPr lang="en-US" dirty="0"/>
          </a:p>
        </p:txBody>
      </p:sp>
      <p:pic>
        <p:nvPicPr>
          <p:cNvPr id="7" name="Content Placeholder 6" descr="Screen Shot 2014-07-27 at 06.09.56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79" b="-46179"/>
          <a:stretch>
            <a:fillRect/>
          </a:stretch>
        </p:blipFill>
        <p:spPr>
          <a:xfrm>
            <a:off x="457200" y="1417638"/>
            <a:ext cx="3794408" cy="452596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Players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 </a:t>
            </a:r>
            <a:r>
              <a:rPr lang="en-US" dirty="0" smtClean="0"/>
              <a:t>maximize their payoffs</a:t>
            </a:r>
          </a:p>
          <a:p>
            <a:r>
              <a:rPr lang="en-US" dirty="0" smtClean="0"/>
              <a:t>An action is </a:t>
            </a:r>
            <a:r>
              <a:rPr lang="en-US" i="1" dirty="0" smtClean="0"/>
              <a:t>rational</a:t>
            </a:r>
            <a:r>
              <a:rPr lang="en-US" dirty="0" smtClean="0"/>
              <a:t> if it is payoff-maximizing</a:t>
            </a:r>
          </a:p>
        </p:txBody>
      </p:sp>
    </p:spTree>
    <p:extLst>
      <p:ext uri="{BB962C8B-B14F-4D97-AF65-F5344CB8AC3E}">
        <p14:creationId xmlns:p14="http://schemas.microsoft.com/office/powerpoint/2010/main" val="3355053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1056</Words>
  <Application>Microsoft Macintosh PowerPoint</Application>
  <PresentationFormat>On-screen Show (4:3)</PresentationFormat>
  <Paragraphs>136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Revision Theory for Stretegic Interaction</vt:lpstr>
      <vt:lpstr>PowerPoint Presentation</vt:lpstr>
      <vt:lpstr>Circular Concepts</vt:lpstr>
      <vt:lpstr>Circular Concepts</vt:lpstr>
      <vt:lpstr>Circular Concepts</vt:lpstr>
      <vt:lpstr>Circular Concepts</vt:lpstr>
      <vt:lpstr>Strategic Rationality</vt:lpstr>
      <vt:lpstr>Strategic Rationality</vt:lpstr>
      <vt:lpstr>Strategic Rationality</vt:lpstr>
      <vt:lpstr>Strategic Rationality</vt:lpstr>
      <vt:lpstr>Strategic Rationality</vt:lpstr>
      <vt:lpstr>Strategic Rationality</vt:lpstr>
      <vt:lpstr>Strategic Rationality</vt:lpstr>
      <vt:lpstr>Strategic Rationality</vt:lpstr>
      <vt:lpstr>Strategic Rationality</vt:lpstr>
      <vt:lpstr>Strategic Rationality</vt:lpstr>
      <vt:lpstr>Strategic Rationality</vt:lpstr>
      <vt:lpstr>Quasi-strict Games</vt:lpstr>
      <vt:lpstr>Quasi-strict Games</vt:lpstr>
      <vt:lpstr>Quasi-strict Games</vt:lpstr>
      <vt:lpstr>Quasi-strict Games</vt:lpstr>
      <vt:lpstr>Quasi-strict Games</vt:lpstr>
      <vt:lpstr>Quasi-strict Games</vt:lpstr>
      <vt:lpstr>Quasi-strict Games</vt:lpstr>
      <vt:lpstr>Proper Games</vt:lpstr>
      <vt:lpstr>Proper Games</vt:lpstr>
      <vt:lpstr>Proper Games</vt:lpstr>
      <vt:lpstr>Proper Games</vt:lpstr>
      <vt:lpstr>Non-strict Games</vt:lpstr>
      <vt:lpstr>Non-strict Games</vt:lpstr>
      <vt:lpstr>More solution concepts</vt:lpstr>
      <vt:lpstr>Further work</vt:lpstr>
    </vt:vector>
  </TitlesOfParts>
  <Company>Scuola Normale Superiore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 and Strategic Rationality: The Revision-Theoretic Perspective</dc:title>
  <dc:creator>Giacomo Sillari</dc:creator>
  <cp:lastModifiedBy>Giacomo Sillari</cp:lastModifiedBy>
  <cp:revision>22</cp:revision>
  <dcterms:created xsi:type="dcterms:W3CDTF">2014-07-26T19:25:35Z</dcterms:created>
  <dcterms:modified xsi:type="dcterms:W3CDTF">2018-09-14T06:58:41Z</dcterms:modified>
</cp:coreProperties>
</file>